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handoutMasterIdLst>
    <p:handoutMasterId r:id="rId5"/>
  </p:handoutMasterIdLst>
  <p:sldIdLst>
    <p:sldId id="256" r:id="rId2"/>
    <p:sldId id="258" r:id="rId3"/>
  </p:sldIdLst>
  <p:sldSz cx="9906000" cy="6858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12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99"/>
    <p:restoredTop sz="94280" autoAdjust="0"/>
  </p:normalViewPr>
  <p:slideViewPr>
    <p:cSldViewPr snapToGrid="0" showGuides="1">
      <p:cViewPr>
        <p:scale>
          <a:sx n="160" d="100"/>
          <a:sy n="160" d="100"/>
        </p:scale>
        <p:origin x="-2002" y="-3350"/>
      </p:cViewPr>
      <p:guideLst>
        <p:guide orient="horz" pos="2183"/>
        <p:guide pos="312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5" d="100"/>
          <a:sy n="55" d="100"/>
        </p:scale>
        <p:origin x="288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7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8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5838" y="1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E82803-099A-4FB9-9435-3F840176486F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1109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10" name="スライド番号プレースホルダー 5"/>
          <p:cNvSpPr>
            <a:spLocks noGrp="1"/>
          </p:cNvSpPr>
          <p:nvPr>
            <p:ph type="sldNum" sz="quarter" idx="3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294C2-DD22-4326-9F03-E992CB3AEC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602750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31" userDrawn="1">
          <p15:clr>
            <a:srgbClr val="F26B43"/>
          </p15:clr>
        </p15:guide>
        <p15:guide id="2" pos="2145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1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1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FD4B45-27BD-49BD-8E20-D4F94CC2D58F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1102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3013"/>
            <a:ext cx="48450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1103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1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104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5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02BC6C-00C9-40F7-B765-4B4F250DBB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4775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5" name="四角形 63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1156" name="四角形 64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1157" name="四角形 65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02BC6C-00C9-40F7-B765-4B4F250DBB29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四角形 68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1173" name="四角形 69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1174" name="四角形 70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02BC6C-00C9-40F7-B765-4B4F250DBB29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32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103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613DD-E4DC-41D8-AAE9-D810551EB295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103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3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FA947-D317-40A5-A060-6831C01E73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1631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89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9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613DD-E4DC-41D8-AAE9-D810551EB295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109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9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FA947-D317-40A5-A060-6831C01E73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9581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95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9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613DD-E4DC-41D8-AAE9-D810551EB295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109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9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FA947-D317-40A5-A060-6831C01E73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031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3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613DD-E4DC-41D8-AAE9-D810551EB295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104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4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FA947-D317-40A5-A060-6831C01E73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2395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44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04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613DD-E4DC-41D8-AAE9-D810551EB295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104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4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FA947-D317-40A5-A060-6831C01E73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7886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50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51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5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613DD-E4DC-41D8-AAE9-D810551EB295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105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5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FA947-D317-40A5-A060-6831C01E73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9358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57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058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5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060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61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613DD-E4DC-41D8-AAE9-D810551EB295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1062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63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FA947-D317-40A5-A060-6831C01E73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6102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6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613DD-E4DC-41D8-AAE9-D810551EB295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106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6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FA947-D317-40A5-A060-6831C01E73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9949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613DD-E4DC-41D8-AAE9-D810551EB295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107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7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FA947-D317-40A5-A060-6831C01E73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6006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75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76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07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613DD-E4DC-41D8-AAE9-D810551EB295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107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7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FA947-D317-40A5-A060-6831C01E73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8048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82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1083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08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613DD-E4DC-41D8-AAE9-D810551EB295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108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8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FA947-D317-40A5-A060-6831C01E73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194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26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27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613DD-E4DC-41D8-AAE9-D810551EB295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102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102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DFA947-D317-40A5-A060-6831C01E73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8178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4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6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15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2" name="グループ化 58"/>
          <p:cNvGrpSpPr/>
          <p:nvPr/>
        </p:nvGrpSpPr>
        <p:grpSpPr>
          <a:xfrm>
            <a:off x="86953" y="177797"/>
            <a:ext cx="2559264" cy="1278214"/>
            <a:chOff x="50832" y="799006"/>
            <a:chExt cx="2559264" cy="1278214"/>
          </a:xfrm>
        </p:grpSpPr>
        <p:grpSp>
          <p:nvGrpSpPr>
            <p:cNvPr id="1113" name="グループ化 14"/>
            <p:cNvGrpSpPr/>
            <p:nvPr/>
          </p:nvGrpSpPr>
          <p:grpSpPr>
            <a:xfrm>
              <a:off x="50832" y="983084"/>
              <a:ext cx="2559264" cy="1094136"/>
              <a:chOff x="78079" y="288141"/>
              <a:chExt cx="2865546" cy="1142547"/>
            </a:xfrm>
          </p:grpSpPr>
          <p:pic>
            <p:nvPicPr>
              <p:cNvPr id="1114" name="図 5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20875421">
                <a:off x="78079" y="288141"/>
                <a:ext cx="2865546" cy="1049506"/>
              </a:xfrm>
              <a:prstGeom prst="rect">
                <a:avLst/>
              </a:prstGeom>
            </p:spPr>
          </p:pic>
          <p:sp>
            <p:nvSpPr>
              <p:cNvPr id="1115" name="正方形/長方形 6"/>
              <p:cNvSpPr/>
              <p:nvPr/>
            </p:nvSpPr>
            <p:spPr>
              <a:xfrm rot="20881208">
                <a:off x="374461" y="882307"/>
                <a:ext cx="264745" cy="548381"/>
              </a:xfrm>
              <a:prstGeom prst="rect">
                <a:avLst/>
              </a:prstGeom>
              <a:noFill/>
            </p:spPr>
            <p:txBody>
              <a:bodyPr wrap="square" lIns="74295" tIns="37148" rIns="74295" bIns="37148">
                <a:spAutoFit/>
              </a:bodyPr>
              <a:lstStyle/>
              <a:p>
                <a:pPr algn="ctr"/>
                <a:r>
                  <a:rPr lang="ja-JP" altLang="en-US" sz="2925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こ</a:t>
                </a:r>
              </a:p>
            </p:txBody>
          </p:sp>
          <p:sp>
            <p:nvSpPr>
              <p:cNvPr id="1116" name="正方形/長方形 8"/>
              <p:cNvSpPr/>
              <p:nvPr/>
            </p:nvSpPr>
            <p:spPr>
              <a:xfrm rot="20881208">
                <a:off x="881295" y="760846"/>
                <a:ext cx="264745" cy="548380"/>
              </a:xfrm>
              <a:prstGeom prst="rect">
                <a:avLst/>
              </a:prstGeom>
              <a:noFill/>
            </p:spPr>
            <p:txBody>
              <a:bodyPr wrap="square" lIns="74295" tIns="37148" rIns="74295" bIns="37148">
                <a:spAutoFit/>
              </a:bodyPr>
              <a:lstStyle/>
              <a:p>
                <a:pPr algn="ctr"/>
                <a:r>
                  <a:rPr lang="ja-JP" altLang="en-US" sz="2925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ど</a:t>
                </a:r>
              </a:p>
            </p:txBody>
          </p:sp>
          <p:sp>
            <p:nvSpPr>
              <p:cNvPr id="1117" name="正方形/長方形 9"/>
              <p:cNvSpPr/>
              <p:nvPr/>
            </p:nvSpPr>
            <p:spPr>
              <a:xfrm rot="20881208">
                <a:off x="1378479" y="653924"/>
                <a:ext cx="264745" cy="548380"/>
              </a:xfrm>
              <a:prstGeom prst="rect">
                <a:avLst/>
              </a:prstGeom>
              <a:noFill/>
            </p:spPr>
            <p:txBody>
              <a:bodyPr wrap="square" lIns="74295" tIns="37148" rIns="74295" bIns="37148">
                <a:spAutoFit/>
              </a:bodyPr>
              <a:lstStyle/>
              <a:p>
                <a:pPr algn="ctr"/>
                <a:r>
                  <a:rPr lang="ja-JP" altLang="en-US" sz="2925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も</a:t>
                </a:r>
              </a:p>
            </p:txBody>
          </p:sp>
          <p:sp>
            <p:nvSpPr>
              <p:cNvPr id="1118" name="正方形/長方形 10"/>
              <p:cNvSpPr/>
              <p:nvPr/>
            </p:nvSpPr>
            <p:spPr>
              <a:xfrm rot="20881208">
                <a:off x="1894962" y="537996"/>
                <a:ext cx="264745" cy="548380"/>
              </a:xfrm>
              <a:prstGeom prst="rect">
                <a:avLst/>
              </a:prstGeom>
              <a:noFill/>
            </p:spPr>
            <p:txBody>
              <a:bodyPr wrap="square" lIns="74295" tIns="37148" rIns="74295" bIns="37148">
                <a:spAutoFit/>
              </a:bodyPr>
              <a:lstStyle/>
              <a:p>
                <a:pPr algn="ctr"/>
                <a:r>
                  <a:rPr lang="ja-JP" altLang="en-US" sz="2925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食</a:t>
                </a:r>
              </a:p>
            </p:txBody>
          </p:sp>
          <p:sp>
            <p:nvSpPr>
              <p:cNvPr id="1119" name="正方形/長方形 11"/>
              <p:cNvSpPr/>
              <p:nvPr/>
            </p:nvSpPr>
            <p:spPr>
              <a:xfrm rot="20881208">
                <a:off x="2411444" y="416535"/>
                <a:ext cx="264745" cy="548380"/>
              </a:xfrm>
              <a:prstGeom prst="rect">
                <a:avLst/>
              </a:prstGeom>
              <a:noFill/>
            </p:spPr>
            <p:txBody>
              <a:bodyPr wrap="square" lIns="74295" tIns="37148" rIns="74295" bIns="37148">
                <a:spAutoFit/>
              </a:bodyPr>
              <a:lstStyle/>
              <a:p>
                <a:pPr algn="ctr"/>
                <a:r>
                  <a:rPr lang="ja-JP" altLang="en-US" sz="2925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堂</a:t>
                </a:r>
              </a:p>
            </p:txBody>
          </p:sp>
        </p:grpSp>
        <p:sp>
          <p:nvSpPr>
            <p:cNvPr id="1120" name="吹き出し: 角を丸めた四角形 13"/>
            <p:cNvSpPr/>
            <p:nvPr/>
          </p:nvSpPr>
          <p:spPr>
            <a:xfrm rot="20774135">
              <a:off x="120241" y="799006"/>
              <a:ext cx="1196955" cy="255998"/>
            </a:xfrm>
            <a:prstGeom prst="wedgeRoundRectCallout">
              <a:avLst>
                <a:gd name="adj1" fmla="val -122"/>
                <a:gd name="adj2" fmla="val 132622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ja-JP" altLang="en-US" sz="1463" dirty="0">
                  <a:latin typeface="HGP創英角ﾎﾟｯﾌﾟ体" panose="040B0A00000000000000" pitchFamily="50" charset="-128"/>
                  <a:ea typeface="HGP創英角ﾎﾟｯﾌﾟ体" panose="040B0A00000000000000" pitchFamily="50" charset="-128"/>
                </a:rPr>
                <a:t>おいでよ！</a:t>
              </a:r>
            </a:p>
          </p:txBody>
        </p:sp>
      </p:grpSp>
      <p:sp>
        <p:nvSpPr>
          <p:cNvPr id="1121" name="テキスト ボックス 1"/>
          <p:cNvSpPr txBox="1"/>
          <p:nvPr/>
        </p:nvSpPr>
        <p:spPr>
          <a:xfrm>
            <a:off x="277743" y="1595081"/>
            <a:ext cx="44103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38" dirty="0"/>
              <a:t>　</a:t>
            </a:r>
            <a:r>
              <a:rPr lang="ja-JP" altLang="en-US" sz="1400" dirty="0"/>
              <a:t>こども食堂は、一人でも家族でも、小さなこどもからお年寄りまで、どなたでも利用できる場所です。</a:t>
            </a:r>
            <a:endParaRPr lang="ja-JP" altLang="en-US" sz="1138" dirty="0"/>
          </a:p>
        </p:txBody>
      </p:sp>
      <p:sp>
        <p:nvSpPr>
          <p:cNvPr id="1122" name="テキスト ボックス 2"/>
          <p:cNvSpPr txBox="1"/>
          <p:nvPr/>
        </p:nvSpPr>
        <p:spPr>
          <a:xfrm>
            <a:off x="301842" y="2133596"/>
            <a:ext cx="46004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38" dirty="0"/>
              <a:t>　</a:t>
            </a:r>
            <a:r>
              <a:rPr lang="ja-JP" altLang="en-US" sz="1400" dirty="0"/>
              <a:t>大河原町には現在、五か所のこども食堂があります。</a:t>
            </a:r>
            <a:endParaRPr lang="en-US" altLang="ja-JP" sz="1400" dirty="0"/>
          </a:p>
          <a:p>
            <a:r>
              <a:rPr lang="ja-JP" altLang="en-US" sz="1400" dirty="0"/>
              <a:t>活動日、内容も様々ですので、詳しくは各食堂へお問い合わせください。</a:t>
            </a:r>
          </a:p>
        </p:txBody>
      </p:sp>
      <p:pic>
        <p:nvPicPr>
          <p:cNvPr id="1123" name="図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3280" y="412288"/>
            <a:ext cx="1514784" cy="1155022"/>
          </a:xfrm>
          <a:prstGeom prst="rect">
            <a:avLst/>
          </a:prstGeom>
        </p:spPr>
      </p:pic>
      <p:sp>
        <p:nvSpPr>
          <p:cNvPr id="1124" name="正方形/長方形 16"/>
          <p:cNvSpPr/>
          <p:nvPr/>
        </p:nvSpPr>
        <p:spPr>
          <a:xfrm>
            <a:off x="2704047" y="2767720"/>
            <a:ext cx="1984017" cy="68624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ja-JP" altLang="en-US" sz="1050" dirty="0"/>
              <a:t>チラシ作成</a:t>
            </a:r>
            <a:endParaRPr lang="en-US" altLang="ja-JP" sz="1050" dirty="0"/>
          </a:p>
          <a:p>
            <a:r>
              <a:rPr lang="ja-JP" altLang="en-US" sz="1050" dirty="0"/>
              <a:t>大河原町役場　子ども家庭課</a:t>
            </a:r>
            <a:endParaRPr lang="en-US" altLang="ja-JP" sz="1050" dirty="0"/>
          </a:p>
          <a:p>
            <a:r>
              <a:rPr lang="ja-JP" altLang="en-US" sz="1050" dirty="0"/>
              <a:t>℡　</a:t>
            </a:r>
            <a:r>
              <a:rPr lang="en-US" altLang="ja-JP" sz="1050" dirty="0"/>
              <a:t>0224-53-2251</a:t>
            </a:r>
            <a:endParaRPr lang="ja-JP" altLang="en-US" sz="1050" dirty="0"/>
          </a:p>
        </p:txBody>
      </p:sp>
      <p:graphicFrame>
        <p:nvGraphicFramePr>
          <p:cNvPr id="1125" name="表 15"/>
          <p:cNvGraphicFramePr>
            <a:graphicFrameLocks noGrp="1"/>
          </p:cNvGraphicFramePr>
          <p:nvPr/>
        </p:nvGraphicFramePr>
        <p:xfrm>
          <a:off x="5835753" y="3470941"/>
          <a:ext cx="173990" cy="302896"/>
        </p:xfrm>
        <a:graphic>
          <a:graphicData uri="http://schemas.openxmlformats.org/drawingml/2006/table">
            <a:tbl>
              <a:tblPr/>
              <a:tblGrid>
                <a:gridCol w="1739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8959">
                <a:tc>
                  <a:txBody>
                    <a:bodyPr/>
                    <a:lstStyle/>
                    <a:p>
                      <a:endParaRPr kumimoji="1" lang="ja-JP" altLang="en-US" sz="1500" dirty="0"/>
                    </a:p>
                  </a:txBody>
                  <a:tcPr marL="74295" marR="74295" marT="37148" marB="37148"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126" name="グループ化 36"/>
          <p:cNvGrpSpPr/>
          <p:nvPr/>
        </p:nvGrpSpPr>
        <p:grpSpPr>
          <a:xfrm>
            <a:off x="5083359" y="329763"/>
            <a:ext cx="4764446" cy="3156894"/>
            <a:chOff x="6177020" y="53619"/>
            <a:chExt cx="5863935" cy="3885409"/>
          </a:xfrm>
        </p:grpSpPr>
        <p:sp>
          <p:nvSpPr>
            <p:cNvPr id="1127" name="テキスト ボックス 19"/>
            <p:cNvSpPr txBox="1"/>
            <p:nvPr/>
          </p:nvSpPr>
          <p:spPr>
            <a:xfrm>
              <a:off x="6177020" y="1114348"/>
              <a:ext cx="5861737" cy="30509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12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料　金　　　こども</a:t>
              </a:r>
              <a:r>
                <a:rPr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（高校生まで）　</a:t>
              </a:r>
              <a:r>
                <a:rPr lang="ja-JP" altLang="en-US" sz="12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無料</a:t>
              </a:r>
              <a:endParaRPr lang="en-US" altLang="ja-JP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12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　　　　　大人</a:t>
              </a:r>
              <a:r>
                <a:rPr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　　　　　　　</a:t>
              </a:r>
              <a:r>
                <a:rPr lang="en-US" altLang="ja-JP" sz="12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200</a:t>
              </a:r>
              <a:r>
                <a:rPr lang="ja-JP" altLang="en-US" sz="12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円</a:t>
              </a:r>
              <a:endParaRPr lang="en-US" altLang="ja-JP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12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場　所</a:t>
              </a:r>
              <a:r>
                <a:rPr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  南桜デイサービスセンター</a:t>
              </a:r>
              <a:endPara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12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内　容</a:t>
              </a:r>
              <a:r>
                <a:rPr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　会場で食事を提供</a:t>
              </a:r>
              <a:endPara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12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開催日　   </a:t>
              </a:r>
              <a:r>
                <a:rPr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毎月第２日曜日</a:t>
              </a:r>
              <a:endPara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12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時　間</a:t>
              </a:r>
              <a:r>
                <a:rPr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    午前</a:t>
              </a:r>
              <a:r>
                <a:rPr lang="en-US" altLang="ja-JP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10</a:t>
              </a:r>
              <a:r>
                <a:rPr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時～午後</a:t>
              </a:r>
              <a:r>
                <a:rPr lang="en-US" altLang="ja-JP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2</a:t>
              </a:r>
              <a:r>
                <a:rPr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時</a:t>
              </a:r>
              <a:endPara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　　　　（食事は午後１時までに参加）</a:t>
              </a:r>
            </a:p>
            <a:p>
              <a:r>
                <a:rPr lang="ja-JP" altLang="en-US" sz="12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問合せ先</a:t>
              </a:r>
              <a:r>
                <a:rPr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桜町薬局</a:t>
              </a:r>
              <a:endPara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120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　　    　℡　</a:t>
              </a:r>
              <a:r>
                <a:rPr lang="en-US" altLang="ja-JP" sz="120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0224-51-4601</a:t>
              </a:r>
            </a:p>
            <a:p>
              <a:endParaRPr lang="en-US" altLang="ja-JP" sz="1138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endParaRPr lang="en-US" altLang="ja-JP" sz="1138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en-US" altLang="ja-JP" sz="1300" b="1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※</a:t>
              </a:r>
              <a:r>
                <a:rPr lang="ja-JP" altLang="en-US" sz="1300" b="1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学習支援もやっております。詳しくはお問い合わせください。</a:t>
              </a:r>
              <a:endParaRPr lang="en-US" altLang="ja-JP" sz="1300" b="1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endParaRPr lang="ja-JP" altLang="en-US" sz="1138" dirty="0"/>
            </a:p>
          </p:txBody>
        </p:sp>
        <p:sp>
          <p:nvSpPr>
            <p:cNvPr id="1128" name="四角形: 角を丸くする 25"/>
            <p:cNvSpPr/>
            <p:nvPr/>
          </p:nvSpPr>
          <p:spPr>
            <a:xfrm>
              <a:off x="6287121" y="53619"/>
              <a:ext cx="5580704" cy="880663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ja-JP" altLang="en-US" sz="20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南桜子ども食堂</a:t>
              </a:r>
              <a:endParaRPr lang="en-US" altLang="ja-JP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pPr algn="ctr"/>
              <a:r>
                <a:rPr lang="ja-JP" altLang="en-US" sz="12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（南桜子ども食堂）</a:t>
              </a:r>
              <a:endPara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</p:grpSp>
      <p:pic>
        <p:nvPicPr>
          <p:cNvPr id="1129" name="図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2951909" y="4792241"/>
            <a:ext cx="1950402" cy="1462802"/>
          </a:xfrm>
          <a:prstGeom prst="rect">
            <a:avLst/>
          </a:prstGeom>
        </p:spPr>
      </p:pic>
      <p:grpSp>
        <p:nvGrpSpPr>
          <p:cNvPr id="1130" name="グループ化 37"/>
          <p:cNvGrpSpPr/>
          <p:nvPr/>
        </p:nvGrpSpPr>
        <p:grpSpPr>
          <a:xfrm>
            <a:off x="47386" y="3809070"/>
            <a:ext cx="4743308" cy="3165857"/>
            <a:chOff x="6029908" y="195618"/>
            <a:chExt cx="5837917" cy="3407658"/>
          </a:xfrm>
        </p:grpSpPr>
        <p:sp>
          <p:nvSpPr>
            <p:cNvPr id="1131" name="テキスト ボックス 38"/>
            <p:cNvSpPr txBox="1"/>
            <p:nvPr/>
          </p:nvSpPr>
          <p:spPr>
            <a:xfrm>
              <a:off x="6029908" y="940444"/>
              <a:ext cx="3666093" cy="2662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altLang="ja-JP" sz="1138" b="1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12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料　金　　　こども</a:t>
              </a:r>
              <a:r>
                <a:rPr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（中学生まで）　</a:t>
              </a:r>
              <a:r>
                <a:rPr lang="ja-JP" altLang="en-US" sz="12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無料</a:t>
              </a:r>
              <a:endParaRPr lang="en-US" altLang="ja-JP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12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　　　　　大人　　　　　　　　　</a:t>
              </a:r>
              <a:r>
                <a:rPr lang="en-US" altLang="ja-JP" sz="12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300</a:t>
              </a:r>
              <a:r>
                <a:rPr lang="ja-JP" altLang="en-US" sz="12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円</a:t>
              </a:r>
              <a:endParaRPr lang="en-US" altLang="ja-JP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12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場　所</a:t>
              </a:r>
              <a:r>
                <a:rPr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  金ケ瀬公民館</a:t>
              </a:r>
              <a:endPara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12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内　容</a:t>
              </a:r>
              <a:r>
                <a:rPr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　会場で食事を提供（先着</a:t>
              </a:r>
              <a:r>
                <a:rPr lang="en-US" altLang="ja-JP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40</a:t>
              </a:r>
              <a:r>
                <a:rPr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食）</a:t>
              </a:r>
              <a:endPara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12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開催日　   </a:t>
              </a:r>
              <a:r>
                <a:rPr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毎月第２土曜日</a:t>
              </a:r>
              <a:endPara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12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時　間</a:t>
              </a:r>
              <a:r>
                <a:rPr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    午前１１時</a:t>
              </a:r>
              <a:r>
                <a:rPr lang="en-US" altLang="ja-JP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30</a:t>
              </a:r>
              <a:r>
                <a:rPr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分～午後１時</a:t>
              </a:r>
              <a:endPara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　　　　　無くなり次第終了</a:t>
              </a:r>
              <a:endPara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12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問合せ先</a:t>
              </a:r>
              <a:r>
                <a:rPr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大河原町ﾎﾞﾗﾝﾃｨｱ連絡会事務局</a:t>
              </a:r>
              <a:endPara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120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　　    　℡　</a:t>
              </a:r>
              <a:r>
                <a:rPr lang="en-US" altLang="ja-JP" sz="120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0224-53-0294</a:t>
              </a:r>
            </a:p>
            <a:p>
              <a:r>
                <a:rPr lang="ja-JP" altLang="en-US" sz="120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　　　　　（大河原町社会福祉協議会）</a:t>
              </a:r>
              <a:endParaRPr lang="en-US" altLang="ja-JP" sz="12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endParaRPr lang="en-US" altLang="ja-JP" sz="12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endParaRPr lang="ja-JP" altLang="en-US" sz="1138" dirty="0"/>
            </a:p>
          </p:txBody>
        </p:sp>
        <p:sp>
          <p:nvSpPr>
            <p:cNvPr id="1132" name="四角形: 角を丸くする 39"/>
            <p:cNvSpPr/>
            <p:nvPr/>
          </p:nvSpPr>
          <p:spPr>
            <a:xfrm>
              <a:off x="6287121" y="195618"/>
              <a:ext cx="5580704" cy="738664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ja-JP" altLang="en-US" sz="20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ひまわり亭</a:t>
              </a:r>
              <a:endParaRPr lang="en-US" altLang="ja-JP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pPr algn="ctr"/>
              <a:r>
                <a:rPr lang="ja-JP" altLang="en-US" sz="14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（ひまわり会）</a:t>
              </a:r>
              <a:endParaRPr lang="en-US" altLang="ja-JP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</p:grpSp>
      <p:grpSp>
        <p:nvGrpSpPr>
          <p:cNvPr id="1133" name="グループ化 47"/>
          <p:cNvGrpSpPr/>
          <p:nvPr/>
        </p:nvGrpSpPr>
        <p:grpSpPr>
          <a:xfrm>
            <a:off x="3462577" y="3890097"/>
            <a:ext cx="1122961" cy="600214"/>
            <a:chOff x="3730888" y="3704123"/>
            <a:chExt cx="985763" cy="526882"/>
          </a:xfrm>
        </p:grpSpPr>
        <p:pic>
          <p:nvPicPr>
            <p:cNvPr id="1134" name="図 1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89769" y="3704123"/>
              <a:ext cx="526882" cy="526882"/>
            </a:xfrm>
            <a:prstGeom prst="rect">
              <a:avLst/>
            </a:prstGeom>
          </p:spPr>
        </p:pic>
        <p:pic>
          <p:nvPicPr>
            <p:cNvPr id="1135" name="図 2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730888" y="3704123"/>
              <a:ext cx="526882" cy="526882"/>
            </a:xfrm>
            <a:prstGeom prst="rect">
              <a:avLst/>
            </a:prstGeom>
          </p:spPr>
        </p:pic>
      </p:grpSp>
      <p:grpSp>
        <p:nvGrpSpPr>
          <p:cNvPr id="1136" name="グループ化 41"/>
          <p:cNvGrpSpPr/>
          <p:nvPr/>
        </p:nvGrpSpPr>
        <p:grpSpPr>
          <a:xfrm>
            <a:off x="5003689" y="3809071"/>
            <a:ext cx="4638920" cy="3165856"/>
            <a:chOff x="6158385" y="195618"/>
            <a:chExt cx="5709440" cy="3896440"/>
          </a:xfrm>
        </p:grpSpPr>
        <p:sp>
          <p:nvSpPr>
            <p:cNvPr id="1137" name="テキスト ボックス 42"/>
            <p:cNvSpPr txBox="1"/>
            <p:nvPr/>
          </p:nvSpPr>
          <p:spPr>
            <a:xfrm>
              <a:off x="6158385" y="1047279"/>
              <a:ext cx="3541798" cy="30447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altLang="ja-JP" sz="1138" b="1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12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料　金　　　こども</a:t>
              </a:r>
              <a:r>
                <a:rPr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（中学生まで）　</a:t>
              </a:r>
              <a:r>
                <a:rPr lang="ja-JP" altLang="en-US" sz="12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無料</a:t>
              </a:r>
              <a:endParaRPr lang="en-US" altLang="ja-JP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12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　　　　　大人</a:t>
              </a:r>
              <a:r>
                <a:rPr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　　　　 　　　</a:t>
              </a:r>
              <a:r>
                <a:rPr lang="en-US" altLang="ja-JP" sz="12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200</a:t>
              </a:r>
              <a:r>
                <a:rPr lang="ja-JP" altLang="en-US" sz="12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円</a:t>
              </a:r>
              <a:endParaRPr lang="en-US" altLang="ja-JP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12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場　所</a:t>
              </a:r>
              <a:r>
                <a:rPr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  ①上谷児童館駐車場</a:t>
              </a:r>
              <a:endPara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　　　　　②蔵王電気駐車場</a:t>
              </a:r>
              <a:endPara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　　　　（大河原中学校前「ｺｲﾝ精米所」）</a:t>
              </a:r>
              <a:endPara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12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内　容</a:t>
              </a:r>
              <a:r>
                <a:rPr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　手作りお弁当の配布</a:t>
              </a:r>
              <a:endPara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12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開催日　   </a:t>
              </a:r>
              <a:r>
                <a:rPr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毎月第２木曜日</a:t>
              </a:r>
              <a:endPara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12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時　間</a:t>
              </a:r>
              <a:r>
                <a:rPr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    午後</a:t>
              </a:r>
              <a:r>
                <a:rPr lang="en-US" altLang="ja-JP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3</a:t>
              </a:r>
              <a:r>
                <a:rPr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時</a:t>
              </a:r>
              <a:r>
                <a:rPr lang="en-US" altLang="ja-JP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30</a:t>
              </a:r>
              <a:r>
                <a:rPr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分～午後</a:t>
              </a:r>
              <a:r>
                <a:rPr lang="en-US" altLang="ja-JP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4</a:t>
              </a:r>
              <a:r>
                <a:rPr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時</a:t>
              </a:r>
              <a:endPara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12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問合せ先</a:t>
              </a:r>
              <a:r>
                <a:rPr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</a:t>
              </a:r>
              <a:r>
                <a:rPr lang="ja-JP" altLang="en-US" sz="120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大河原町社会福祉協議会</a:t>
              </a:r>
              <a:endPara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120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　　    　℡　</a:t>
              </a:r>
              <a:r>
                <a:rPr lang="en-US" altLang="ja-JP" sz="120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 0224-53-0294</a:t>
              </a:r>
            </a:p>
            <a:p>
              <a:endParaRPr lang="en-US" altLang="ja-JP" sz="12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endParaRPr lang="ja-JP" altLang="en-US" sz="1138" dirty="0"/>
            </a:p>
          </p:txBody>
        </p:sp>
        <p:sp>
          <p:nvSpPr>
            <p:cNvPr id="1138" name="四角形: 角を丸くする 43"/>
            <p:cNvSpPr/>
            <p:nvPr/>
          </p:nvSpPr>
          <p:spPr>
            <a:xfrm>
              <a:off x="6287121" y="195618"/>
              <a:ext cx="5580704" cy="844613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ja-JP" altLang="en-US" sz="20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たんぽぽ食堂</a:t>
              </a:r>
              <a:endParaRPr lang="en-US" altLang="ja-JP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pPr algn="ctr"/>
              <a:r>
                <a:rPr lang="ja-JP" altLang="en-US" sz="14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（社会福祉協議会）</a:t>
              </a:r>
              <a:endParaRPr lang="en-US" altLang="ja-JP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</p:grpSp>
      <p:grpSp>
        <p:nvGrpSpPr>
          <p:cNvPr id="1139" name="グループ化 54"/>
          <p:cNvGrpSpPr/>
          <p:nvPr/>
        </p:nvGrpSpPr>
        <p:grpSpPr>
          <a:xfrm>
            <a:off x="5378966" y="3890097"/>
            <a:ext cx="1132096" cy="600940"/>
            <a:chOff x="1894274" y="2778390"/>
            <a:chExt cx="993782" cy="527520"/>
          </a:xfrm>
        </p:grpSpPr>
        <p:pic>
          <p:nvPicPr>
            <p:cNvPr id="1140" name="図 2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894274" y="2779028"/>
              <a:ext cx="526882" cy="526882"/>
            </a:xfrm>
            <a:prstGeom prst="rect">
              <a:avLst/>
            </a:prstGeom>
          </p:spPr>
        </p:pic>
        <p:pic>
          <p:nvPicPr>
            <p:cNvPr id="1141" name="図 46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61174" y="2778390"/>
              <a:ext cx="526882" cy="526882"/>
            </a:xfrm>
            <a:prstGeom prst="rect">
              <a:avLst/>
            </a:prstGeom>
          </p:spPr>
        </p:pic>
      </p:grpSp>
      <p:grpSp>
        <p:nvGrpSpPr>
          <p:cNvPr id="1142" name="グループ化 48"/>
          <p:cNvGrpSpPr/>
          <p:nvPr/>
        </p:nvGrpSpPr>
        <p:grpSpPr>
          <a:xfrm>
            <a:off x="8256582" y="3890676"/>
            <a:ext cx="1122961" cy="600214"/>
            <a:chOff x="3730888" y="3704123"/>
            <a:chExt cx="985763" cy="526882"/>
          </a:xfrm>
        </p:grpSpPr>
        <p:pic>
          <p:nvPicPr>
            <p:cNvPr id="1143" name="図 4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89769" y="3704123"/>
              <a:ext cx="526882" cy="526882"/>
            </a:xfrm>
            <a:prstGeom prst="rect">
              <a:avLst/>
            </a:prstGeom>
          </p:spPr>
        </p:pic>
        <p:pic>
          <p:nvPicPr>
            <p:cNvPr id="1144" name="図 5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730888" y="3704123"/>
              <a:ext cx="526882" cy="526882"/>
            </a:xfrm>
            <a:prstGeom prst="rect">
              <a:avLst/>
            </a:prstGeom>
          </p:spPr>
        </p:pic>
      </p:grpSp>
      <p:grpSp>
        <p:nvGrpSpPr>
          <p:cNvPr id="1145" name="グループ化 73"/>
          <p:cNvGrpSpPr/>
          <p:nvPr/>
        </p:nvGrpSpPr>
        <p:grpSpPr>
          <a:xfrm>
            <a:off x="543812" y="3890097"/>
            <a:ext cx="1113901" cy="601144"/>
            <a:chOff x="1003216" y="3893245"/>
            <a:chExt cx="1113901" cy="601144"/>
          </a:xfrm>
        </p:grpSpPr>
        <p:pic>
          <p:nvPicPr>
            <p:cNvPr id="1146" name="図 32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003216" y="3893245"/>
              <a:ext cx="600214" cy="600214"/>
            </a:xfrm>
            <a:prstGeom prst="rect">
              <a:avLst/>
            </a:prstGeom>
          </p:spPr>
        </p:pic>
        <p:pic>
          <p:nvPicPr>
            <p:cNvPr id="1147" name="図 24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516903" y="3894175"/>
              <a:ext cx="600214" cy="600214"/>
            </a:xfrm>
            <a:prstGeom prst="rect">
              <a:avLst/>
            </a:prstGeom>
          </p:spPr>
        </p:pic>
      </p:grpSp>
      <p:pic>
        <p:nvPicPr>
          <p:cNvPr id="1148" name="図 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6200000">
            <a:off x="8040075" y="974670"/>
            <a:ext cx="1490842" cy="1987790"/>
          </a:xfrm>
          <a:prstGeom prst="rect">
            <a:avLst/>
          </a:prstGeom>
        </p:spPr>
      </p:pic>
      <p:pic>
        <p:nvPicPr>
          <p:cNvPr id="1149" name="図 1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49961" y="4773877"/>
            <a:ext cx="1929430" cy="1462802"/>
          </a:xfrm>
          <a:prstGeom prst="rect">
            <a:avLst/>
          </a:prstGeom>
        </p:spPr>
      </p:pic>
      <p:pic>
        <p:nvPicPr>
          <p:cNvPr id="1150" name="図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83460" y="369581"/>
            <a:ext cx="604124" cy="604125"/>
          </a:xfrm>
          <a:prstGeom prst="rect">
            <a:avLst/>
          </a:prstGeom>
        </p:spPr>
      </p:pic>
      <p:pic>
        <p:nvPicPr>
          <p:cNvPr id="1151" name="図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79099" y="372591"/>
            <a:ext cx="604124" cy="604125"/>
          </a:xfrm>
          <a:prstGeom prst="rect">
            <a:avLst/>
          </a:prstGeom>
        </p:spPr>
      </p:pic>
      <p:pic>
        <p:nvPicPr>
          <p:cNvPr id="1152" name="図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965618" y="371354"/>
            <a:ext cx="589808" cy="589808"/>
          </a:xfrm>
          <a:prstGeom prst="rect">
            <a:avLst/>
          </a:prstGeom>
        </p:spPr>
      </p:pic>
      <p:pic>
        <p:nvPicPr>
          <p:cNvPr id="1153" name="図 2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27405" y="374700"/>
            <a:ext cx="589808" cy="58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642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9" name="図 50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3295" y="1792439"/>
            <a:ext cx="1473185" cy="1061995"/>
          </a:xfrm>
          <a:prstGeom prst="rect">
            <a:avLst/>
          </a:prstGeom>
        </p:spPr>
      </p:pic>
      <p:sp>
        <p:nvSpPr>
          <p:cNvPr id="1160" name="テキスト ボックス 1"/>
          <p:cNvSpPr txBox="1"/>
          <p:nvPr/>
        </p:nvSpPr>
        <p:spPr>
          <a:xfrm>
            <a:off x="5361934" y="638383"/>
            <a:ext cx="4410321" cy="1599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　</a:t>
            </a:r>
            <a:r>
              <a:rPr kumimoji="0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こども食堂は多世代が交流する地域づくり、コミュニティづくりの場になっています。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　こども食堂は「生活困窮家庭の困っている親子が行くところ」と思われるかたもいるかもしれませんが、みんなで食事をしたり、安くて健康的な食事を摂ることを目的としています。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　</a:t>
            </a:r>
          </a:p>
        </p:txBody>
      </p:sp>
      <p:graphicFrame>
        <p:nvGraphicFramePr>
          <p:cNvPr id="1161" name="表 15"/>
          <p:cNvGraphicFramePr>
            <a:graphicFrameLocks noGrp="1"/>
          </p:cNvGraphicFramePr>
          <p:nvPr/>
        </p:nvGraphicFramePr>
        <p:xfrm>
          <a:off x="5835753" y="3470941"/>
          <a:ext cx="173990" cy="302896"/>
        </p:xfrm>
        <a:graphic>
          <a:graphicData uri="http://schemas.openxmlformats.org/drawingml/2006/table">
            <a:tbl>
              <a:tblPr/>
              <a:tblGrid>
                <a:gridCol w="1739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8959">
                <a:tc>
                  <a:txBody>
                    <a:bodyPr/>
                    <a:lstStyle/>
                    <a:p>
                      <a:endParaRPr kumimoji="1" lang="ja-JP" altLang="en-US" sz="1500" dirty="0"/>
                    </a:p>
                  </a:txBody>
                  <a:tcPr marL="74295" marR="74295" marT="37148" marB="37148"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162" name="グループ化 36"/>
          <p:cNvGrpSpPr/>
          <p:nvPr/>
        </p:nvGrpSpPr>
        <p:grpSpPr>
          <a:xfrm>
            <a:off x="298412" y="282758"/>
            <a:ext cx="4614174" cy="3188507"/>
            <a:chOff x="6188841" y="53619"/>
            <a:chExt cx="5678984" cy="4155433"/>
          </a:xfrm>
        </p:grpSpPr>
        <p:sp>
          <p:nvSpPr>
            <p:cNvPr id="1163" name="テキスト ボックス 19"/>
            <p:cNvSpPr txBox="1"/>
            <p:nvPr/>
          </p:nvSpPr>
          <p:spPr>
            <a:xfrm>
              <a:off x="6188841" y="1037895"/>
              <a:ext cx="5677783" cy="33232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+mn-cs"/>
                </a:rPr>
                <a:t>料　金　　　こども</a:t>
              </a:r>
              <a:r>
                <a:rPr kumimoji="0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+mn-cs"/>
                </a:rPr>
                <a:t>（高校生まで）　</a:t>
              </a:r>
              <a:r>
                <a:rPr kumimoji="0" lang="ja-JP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+mn-cs"/>
                </a:rPr>
                <a:t>無料</a:t>
              </a:r>
              <a:endParaRPr kumimoji="0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+mn-cs"/>
                </a:rPr>
                <a:t>　　　　　　　大　人</a:t>
              </a:r>
              <a:r>
                <a:rPr kumimoji="0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+mn-cs"/>
                </a:rPr>
                <a:t>　　　　　　　　</a:t>
              </a:r>
              <a:r>
                <a:rPr kumimoji="0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+mn-cs"/>
                </a:rPr>
                <a:t>300</a:t>
              </a:r>
              <a:r>
                <a:rPr kumimoji="0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+mn-cs"/>
                </a:rPr>
                <a:t>円</a:t>
              </a:r>
              <a:endParaRPr kumimoji="0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+mn-cs"/>
                </a:rPr>
                <a:t>場　所</a:t>
              </a:r>
              <a:r>
                <a:rPr kumimoji="0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+mn-cs"/>
                </a:rPr>
                <a:t>　 　 うらにわあとりえ</a:t>
              </a:r>
              <a:endParaRPr kumimoji="0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+mn-cs"/>
                </a:rPr>
                <a:t>             （大河原町福田字堀内51）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+mn-cs"/>
                </a:rPr>
                <a:t>内　容</a:t>
              </a:r>
              <a:r>
                <a:rPr kumimoji="0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+mn-cs"/>
                </a:rPr>
                <a:t>　　　会場で食事を提供（先着30食）</a:t>
              </a:r>
              <a:endParaRPr kumimoji="0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+mn-cs"/>
                </a:rPr>
                <a:t>開催日　   </a:t>
              </a:r>
              <a:r>
                <a:rPr kumimoji="0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+mn-cs"/>
                </a:rPr>
                <a:t>毎月第１日曜日</a:t>
              </a:r>
              <a:endParaRPr kumimoji="0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+mn-cs"/>
                </a:rPr>
                <a:t>時　間</a:t>
              </a:r>
              <a:r>
                <a:rPr kumimoji="0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+mn-cs"/>
                </a:rPr>
                <a:t>　    午後０時～午後</a:t>
              </a:r>
              <a:r>
                <a:rPr kumimoji="0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+mn-cs"/>
                </a:rPr>
                <a:t>1</a:t>
              </a:r>
              <a:r>
                <a:rPr kumimoji="0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+mn-cs"/>
                </a:rPr>
                <a:t>時</a:t>
              </a:r>
              <a:r>
                <a:rPr kumimoji="0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+mn-cs"/>
                </a:rPr>
                <a:t>30</a:t>
              </a:r>
              <a:r>
                <a:rPr kumimoji="0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+mn-cs"/>
                </a:rPr>
                <a:t>分</a:t>
              </a:r>
              <a:endParaRPr kumimoji="0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+mn-cs"/>
                </a:rPr>
                <a:t>　　　　　　　無くなり次第終了</a:t>
              </a:r>
              <a:endParaRPr kumimoji="0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+mn-cs"/>
                </a:rPr>
                <a:t>問合せ先</a:t>
              </a:r>
              <a:r>
                <a:rPr kumimoji="0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+mn-cs"/>
                </a:rPr>
                <a:t>　押野　</a:t>
              </a:r>
              <a:endParaRPr kumimoji="0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+mn-cs"/>
                </a:rPr>
                <a:t>　　　　　　　</a:t>
              </a:r>
              <a:r>
                <a:rPr kumimoji="0" lang="ja-JP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+mn-cs"/>
                </a:rPr>
                <a:t>✉</a:t>
              </a:r>
              <a:r>
                <a:rPr kumimoji="0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+mn-cs"/>
                </a:rPr>
                <a:t>oshino511@icloud.com</a:t>
              </a:r>
              <a:r>
                <a:rPr kumimoji="0" lang="ja-JP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+mn-cs"/>
                </a:rPr>
                <a:t>　</a:t>
              </a:r>
              <a:endParaRPr sz="1600" dirty="0"/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ja-JP" sz="1138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ja-JP" sz="13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164" name="四角形: 角を丸くする 25"/>
            <p:cNvSpPr/>
            <p:nvPr/>
          </p:nvSpPr>
          <p:spPr>
            <a:xfrm>
              <a:off x="6287121" y="53619"/>
              <a:ext cx="5580704" cy="880663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+mn-cs"/>
                </a:rPr>
                <a:t>うらにわ子ども食堂</a:t>
              </a:r>
              <a:endParaRPr kumimoji="0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+mn-cs"/>
                </a:rPr>
                <a:t>（うらにわあとりえ）</a:t>
              </a:r>
              <a:endParaRPr kumimoji="0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endParaRPr>
            </a:p>
          </p:txBody>
        </p:sp>
      </p:grpSp>
      <p:pic>
        <p:nvPicPr>
          <p:cNvPr id="1165" name="図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1634" y="1307270"/>
            <a:ext cx="1828719" cy="1371538"/>
          </a:xfrm>
          <a:prstGeom prst="rect">
            <a:avLst/>
          </a:prstGeom>
        </p:spPr>
      </p:pic>
      <p:pic>
        <p:nvPicPr>
          <p:cNvPr id="1166" name="図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612" y="329162"/>
            <a:ext cx="604124" cy="604125"/>
          </a:xfrm>
          <a:prstGeom prst="rect">
            <a:avLst/>
          </a:prstGeom>
        </p:spPr>
      </p:pic>
      <p:pic>
        <p:nvPicPr>
          <p:cNvPr id="1167" name="図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9880" y="318567"/>
            <a:ext cx="604124" cy="604125"/>
          </a:xfrm>
          <a:prstGeom prst="rect">
            <a:avLst/>
          </a:prstGeom>
        </p:spPr>
      </p:pic>
      <p:pic>
        <p:nvPicPr>
          <p:cNvPr id="1168" name="図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99654" y="343479"/>
            <a:ext cx="589808" cy="589808"/>
          </a:xfrm>
          <a:prstGeom prst="rect">
            <a:avLst/>
          </a:prstGeom>
        </p:spPr>
      </p:pic>
      <p:pic>
        <p:nvPicPr>
          <p:cNvPr id="1169" name="図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04078" y="329162"/>
            <a:ext cx="589808" cy="589808"/>
          </a:xfrm>
          <a:prstGeom prst="rect">
            <a:avLst/>
          </a:prstGeom>
        </p:spPr>
      </p:pic>
      <p:sp>
        <p:nvSpPr>
          <p:cNvPr id="1170" name="テキスト ボックス 71"/>
          <p:cNvSpPr txBox="1"/>
          <p:nvPr/>
        </p:nvSpPr>
        <p:spPr>
          <a:xfrm>
            <a:off x="5330985" y="271610"/>
            <a:ext cx="4105495" cy="3376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　　　</a:t>
            </a:r>
            <a:r>
              <a:rPr kumimoji="0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こども食堂は誰でも利用できます</a:t>
            </a:r>
          </a:p>
        </p:txBody>
      </p:sp>
      <p:grpSp>
        <p:nvGrpSpPr>
          <p:cNvPr id="2" name="グループ化 37">
            <a:extLst>
              <a:ext uri="{FF2B5EF4-FFF2-40B4-BE49-F238E27FC236}">
                <a16:creationId xmlns:a16="http://schemas.microsoft.com/office/drawing/2014/main" id="{AD38D5DC-6E08-5E10-CD56-7AD5FB77B308}"/>
              </a:ext>
            </a:extLst>
          </p:cNvPr>
          <p:cNvGrpSpPr/>
          <p:nvPr/>
        </p:nvGrpSpPr>
        <p:grpSpPr>
          <a:xfrm>
            <a:off x="273771" y="3470941"/>
            <a:ext cx="4652748" cy="3165858"/>
            <a:chOff x="6029908" y="195618"/>
            <a:chExt cx="5726459" cy="3407659"/>
          </a:xfrm>
        </p:grpSpPr>
        <p:sp>
          <p:nvSpPr>
            <p:cNvPr id="3" name="テキスト ボックス 38">
              <a:extLst>
                <a:ext uri="{FF2B5EF4-FFF2-40B4-BE49-F238E27FC236}">
                  <a16:creationId xmlns:a16="http://schemas.microsoft.com/office/drawing/2014/main" id="{F992CC3C-4382-C16B-1580-F6C5728B4497}"/>
                </a:ext>
              </a:extLst>
            </p:cNvPr>
            <p:cNvSpPr txBox="1"/>
            <p:nvPr/>
          </p:nvSpPr>
          <p:spPr>
            <a:xfrm>
              <a:off x="6029908" y="940445"/>
              <a:ext cx="3666093" cy="2662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altLang="ja-JP" sz="1138" b="1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12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料　金　　　こども</a:t>
              </a:r>
              <a:r>
                <a:rPr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（中学生まで）　</a:t>
              </a:r>
              <a:r>
                <a:rPr lang="ja-JP" altLang="en-US" sz="12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無料</a:t>
              </a:r>
              <a:endParaRPr lang="en-US" altLang="ja-JP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12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　　　　　大人　　　　　　　　　</a:t>
              </a:r>
              <a:r>
                <a:rPr lang="en-US" altLang="ja-JP" sz="12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200</a:t>
              </a:r>
              <a:r>
                <a:rPr lang="ja-JP" altLang="en-US" sz="12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円</a:t>
              </a:r>
              <a:endParaRPr lang="en-US" altLang="ja-JP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12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場　所</a:t>
              </a:r>
              <a:r>
                <a:rPr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  上谷集会所</a:t>
              </a:r>
              <a:endPara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12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内　容</a:t>
              </a:r>
              <a:r>
                <a:rPr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　会場で食事を提供（先着</a:t>
              </a:r>
              <a:r>
                <a:rPr lang="en-US" altLang="ja-JP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50</a:t>
              </a:r>
              <a:r>
                <a:rPr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食）</a:t>
              </a:r>
              <a:endPara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12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開催日　   </a:t>
              </a:r>
              <a:r>
                <a:rPr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毎月第３土曜日</a:t>
              </a:r>
              <a:endPara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12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時　間</a:t>
              </a:r>
              <a:r>
                <a:rPr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    午前１１時</a:t>
              </a:r>
              <a:r>
                <a:rPr lang="en-US" altLang="ja-JP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30</a:t>
              </a:r>
              <a:r>
                <a:rPr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分～</a:t>
              </a:r>
              <a:endPara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　　　　　無くなり次第終了</a:t>
              </a:r>
              <a:endPara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12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問合せ先</a:t>
              </a:r>
              <a:r>
                <a:rPr lang="ja-JP" altLang="en-US" sz="12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大河原町ﾎﾞﾗﾝﾃｨｱ連絡会事務局</a:t>
              </a:r>
              <a:endPara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120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　　    　℡　</a:t>
              </a:r>
              <a:r>
                <a:rPr lang="en-US" altLang="ja-JP" sz="120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0224-53-0294</a:t>
              </a:r>
            </a:p>
            <a:p>
              <a:r>
                <a:rPr lang="ja-JP" altLang="en-US" sz="120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　　　　　（大河原町社会福祉協議会）</a:t>
              </a:r>
              <a:endParaRPr lang="en-US" altLang="ja-JP" sz="12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endParaRPr lang="en-US" altLang="ja-JP" sz="12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endParaRPr lang="ja-JP" altLang="en-US" sz="1138" dirty="0"/>
            </a:p>
          </p:txBody>
        </p:sp>
        <p:sp>
          <p:nvSpPr>
            <p:cNvPr id="4" name="四角形: 角を丸くする 39">
              <a:extLst>
                <a:ext uri="{FF2B5EF4-FFF2-40B4-BE49-F238E27FC236}">
                  <a16:creationId xmlns:a16="http://schemas.microsoft.com/office/drawing/2014/main" id="{51658B17-A7A4-0FE3-55AB-F765AC1FF273}"/>
                </a:ext>
              </a:extLst>
            </p:cNvPr>
            <p:cNvSpPr/>
            <p:nvPr/>
          </p:nvSpPr>
          <p:spPr>
            <a:xfrm>
              <a:off x="6175664" y="195618"/>
              <a:ext cx="5580703" cy="738664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ja-JP" altLang="en-US" sz="20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稲穂亭</a:t>
              </a:r>
              <a:endParaRPr lang="en-US" altLang="ja-JP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pPr algn="ctr"/>
              <a:r>
                <a:rPr lang="ja-JP" altLang="en-US" sz="105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（ごはんがおいしい　地域の食堂　稲穂亭</a:t>
              </a:r>
              <a:r>
                <a:rPr lang="ja-JP" altLang="en-US" sz="14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）</a:t>
              </a:r>
              <a:endParaRPr lang="en-US" altLang="ja-JP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</p:grpSp>
      <p:grpSp>
        <p:nvGrpSpPr>
          <p:cNvPr id="5" name="グループ化 73">
            <a:extLst>
              <a:ext uri="{FF2B5EF4-FFF2-40B4-BE49-F238E27FC236}">
                <a16:creationId xmlns:a16="http://schemas.microsoft.com/office/drawing/2014/main" id="{3EC06528-4E43-CE47-5F9E-1A3B87779D2C}"/>
              </a:ext>
            </a:extLst>
          </p:cNvPr>
          <p:cNvGrpSpPr/>
          <p:nvPr/>
        </p:nvGrpSpPr>
        <p:grpSpPr>
          <a:xfrm>
            <a:off x="357529" y="3513494"/>
            <a:ext cx="1113901" cy="601144"/>
            <a:chOff x="1003216" y="3893245"/>
            <a:chExt cx="1113901" cy="601144"/>
          </a:xfrm>
        </p:grpSpPr>
        <p:pic>
          <p:nvPicPr>
            <p:cNvPr id="6" name="図 32">
              <a:extLst>
                <a:ext uri="{FF2B5EF4-FFF2-40B4-BE49-F238E27FC236}">
                  <a16:creationId xmlns:a16="http://schemas.microsoft.com/office/drawing/2014/main" id="{98847D80-3A55-225F-023C-D19C6EF046F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03216" y="3893245"/>
              <a:ext cx="600214" cy="600214"/>
            </a:xfrm>
            <a:prstGeom prst="rect">
              <a:avLst/>
            </a:prstGeom>
          </p:spPr>
        </p:pic>
        <p:pic>
          <p:nvPicPr>
            <p:cNvPr id="7" name="図 24">
              <a:extLst>
                <a:ext uri="{FF2B5EF4-FFF2-40B4-BE49-F238E27FC236}">
                  <a16:creationId xmlns:a16="http://schemas.microsoft.com/office/drawing/2014/main" id="{3181633D-B89E-39AE-0719-01B70A9E848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516903" y="3894175"/>
              <a:ext cx="600214" cy="600214"/>
            </a:xfrm>
            <a:prstGeom prst="rect">
              <a:avLst/>
            </a:prstGeom>
          </p:spPr>
        </p:pic>
      </p:grpSp>
      <p:grpSp>
        <p:nvGrpSpPr>
          <p:cNvPr id="8" name="グループ化 47">
            <a:extLst>
              <a:ext uri="{FF2B5EF4-FFF2-40B4-BE49-F238E27FC236}">
                <a16:creationId xmlns:a16="http://schemas.microsoft.com/office/drawing/2014/main" id="{9B59C0C5-4C6B-157F-5C31-D04AA7B6FCC3}"/>
              </a:ext>
            </a:extLst>
          </p:cNvPr>
          <p:cNvGrpSpPr/>
          <p:nvPr/>
        </p:nvGrpSpPr>
        <p:grpSpPr>
          <a:xfrm>
            <a:off x="3818469" y="3497384"/>
            <a:ext cx="1122961" cy="600214"/>
            <a:chOff x="3730888" y="3704123"/>
            <a:chExt cx="985763" cy="526882"/>
          </a:xfrm>
        </p:grpSpPr>
        <p:pic>
          <p:nvPicPr>
            <p:cNvPr id="9" name="図 18">
              <a:extLst>
                <a:ext uri="{FF2B5EF4-FFF2-40B4-BE49-F238E27FC236}">
                  <a16:creationId xmlns:a16="http://schemas.microsoft.com/office/drawing/2014/main" id="{93F78A93-A1AE-ECEE-FE6D-C0A5C776F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189769" y="3704123"/>
              <a:ext cx="526882" cy="526882"/>
            </a:xfrm>
            <a:prstGeom prst="rect">
              <a:avLst/>
            </a:prstGeom>
          </p:spPr>
        </p:pic>
        <p:pic>
          <p:nvPicPr>
            <p:cNvPr id="10" name="図 26">
              <a:extLst>
                <a:ext uri="{FF2B5EF4-FFF2-40B4-BE49-F238E27FC236}">
                  <a16:creationId xmlns:a16="http://schemas.microsoft.com/office/drawing/2014/main" id="{D4D2E41A-999A-453D-7A3A-2F1019E297E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30888" y="3704123"/>
              <a:ext cx="526882" cy="526882"/>
            </a:xfrm>
            <a:prstGeom prst="rect">
              <a:avLst/>
            </a:prstGeom>
          </p:spPr>
        </p:pic>
      </p:grpSp>
      <p:pic>
        <p:nvPicPr>
          <p:cNvPr id="12" name="図 11">
            <a:extLst>
              <a:ext uri="{FF2B5EF4-FFF2-40B4-BE49-F238E27FC236}">
                <a16:creationId xmlns:a16="http://schemas.microsoft.com/office/drawing/2014/main" id="{98454E2C-0C40-47ED-C470-87D9047F874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635" y="4463143"/>
            <a:ext cx="1828718" cy="1371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8307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463</TotalTime>
  <Words>494</Words>
  <Application>Microsoft Office PowerPoint</Application>
  <PresentationFormat>A4 210 x 297 mm</PresentationFormat>
  <Paragraphs>84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1" baseType="lpstr">
      <vt:lpstr>BIZ UDPゴシック</vt:lpstr>
      <vt:lpstr>HGP創英角ｺﾞｼｯｸUB</vt:lpstr>
      <vt:lpstr>HGP創英角ﾎﾟｯﾌﾟ体</vt:lpstr>
      <vt:lpstr>HG丸ｺﾞｼｯｸM-PRO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山家　由佳</dc:creator>
  <cp:lastModifiedBy>成川　わかこ</cp:lastModifiedBy>
  <cp:revision>75</cp:revision>
  <cp:lastPrinted>2026-04-23T07:47:00Z</cp:lastPrinted>
  <dcterms:created xsi:type="dcterms:W3CDTF">2023-11-22T00:15:56Z</dcterms:created>
  <dcterms:modified xsi:type="dcterms:W3CDTF">2026-04-23T07:47:04Z</dcterms:modified>
</cp:coreProperties>
</file>